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0" r:id="rId24"/>
    <p:sldId id="281" r:id="rId25"/>
  </p:sldIdLst>
  <p:sldSz cx="18288000" cy="10287000"/>
  <p:notesSz cx="6858000" cy="9144000"/>
  <p:embeddedFontLst>
    <p:embeddedFont>
      <p:font typeface="Helvetica World" panose="020B0604020202020204" charset="-128"/>
      <p:regular r:id="rId26"/>
    </p:embeddedFont>
    <p:embeddedFont>
      <p:font typeface="Helvetica World Bold" panose="020B0604020202020204" charset="-128"/>
      <p:regular r:id="rId27"/>
    </p:embeddedFont>
    <p:embeddedFont>
      <p:font typeface="Arimo" panose="020B0604020202020204" charset="0"/>
      <p:regular r:id="rId28"/>
    </p:embeddedFont>
    <p:embeddedFont>
      <p:font typeface="Cormorant Garamond" panose="020B0604020202020204" charset="0"/>
      <p:regular r:id="rId29"/>
    </p:embeddedFont>
    <p:embeddedFont>
      <p:font typeface="Questrial" pitchFamily="2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0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8.svg"/><Relationship Id="rId9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7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svg"/><Relationship Id="rId4" Type="http://schemas.openxmlformats.org/officeDocument/2006/relationships/image" Target="../media/image38.sv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7383" y="1028700"/>
            <a:ext cx="5770739" cy="9617898"/>
          </a:xfrm>
          <a:custGeom>
            <a:avLst/>
            <a:gdLst/>
            <a:ahLst/>
            <a:cxnLst/>
            <a:rect l="l" t="t" r="r" b="b"/>
            <a:pathLst>
              <a:path w="5770739" h="9617898">
                <a:moveTo>
                  <a:pt x="0" y="0"/>
                </a:moveTo>
                <a:lnTo>
                  <a:pt x="5770738" y="0"/>
                </a:lnTo>
                <a:lnTo>
                  <a:pt x="5770738" y="9617898"/>
                </a:lnTo>
                <a:lnTo>
                  <a:pt x="0" y="96178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08121" y="1872036"/>
            <a:ext cx="12010843" cy="313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83"/>
              </a:lnSpc>
            </a:pPr>
            <a:r>
              <a:rPr lang="en-US" sz="6399" spc="-63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STYLESKETCH: MULTI-STYLE ANIME SKETCH COLORIZATION</a:t>
            </a:r>
          </a:p>
          <a:p>
            <a:pPr marL="0" lvl="0" indent="0" algn="l">
              <a:lnSpc>
                <a:spcPts val="8383"/>
              </a:lnSpc>
            </a:pPr>
            <a:endParaRPr lang="en-US" sz="6399" spc="-63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37428" y="4619625"/>
            <a:ext cx="1095223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Một kiến ​​trúc cho kết xuất phác thảo theo phong cách linh hoạt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01006" y="6276975"/>
            <a:ext cx="23867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Người thực hiện: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29436" y="8836025"/>
            <a:ext cx="27298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Nguyễn Tiến Dũng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01089" y="7556500"/>
            <a:ext cx="2186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Lê Thanh Phúc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81173" y="2029922"/>
            <a:ext cx="6495026" cy="3774137"/>
          </a:xfrm>
          <a:custGeom>
            <a:avLst/>
            <a:gdLst/>
            <a:ahLst/>
            <a:cxnLst/>
            <a:rect l="l" t="t" r="r" b="b"/>
            <a:pathLst>
              <a:path w="6495026" h="3774137">
                <a:moveTo>
                  <a:pt x="0" y="0"/>
                </a:moveTo>
                <a:lnTo>
                  <a:pt x="6495027" y="0"/>
                </a:lnTo>
                <a:lnTo>
                  <a:pt x="6495027" y="3774137"/>
                </a:lnTo>
                <a:lnTo>
                  <a:pt x="0" y="3774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73813" y="2029922"/>
            <a:ext cx="3680338" cy="1410796"/>
          </a:xfrm>
          <a:custGeom>
            <a:avLst/>
            <a:gdLst/>
            <a:ahLst/>
            <a:cxnLst/>
            <a:rect l="l" t="t" r="r" b="b"/>
            <a:pathLst>
              <a:path w="3680338" h="1410796">
                <a:moveTo>
                  <a:pt x="0" y="0"/>
                </a:moveTo>
                <a:lnTo>
                  <a:pt x="3680339" y="0"/>
                </a:lnTo>
                <a:lnTo>
                  <a:pt x="3680339" y="1410796"/>
                </a:lnTo>
                <a:lnTo>
                  <a:pt x="0" y="1410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73813" y="4387541"/>
            <a:ext cx="3680338" cy="1244205"/>
          </a:xfrm>
          <a:custGeom>
            <a:avLst/>
            <a:gdLst/>
            <a:ahLst/>
            <a:cxnLst/>
            <a:rect l="l" t="t" r="r" b="b"/>
            <a:pathLst>
              <a:path w="3680338" h="1244205">
                <a:moveTo>
                  <a:pt x="0" y="0"/>
                </a:moveTo>
                <a:lnTo>
                  <a:pt x="3680339" y="0"/>
                </a:lnTo>
                <a:lnTo>
                  <a:pt x="3680339" y="1244205"/>
                </a:lnTo>
                <a:lnTo>
                  <a:pt x="0" y="1244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73426" y="6574721"/>
            <a:ext cx="4816277" cy="1536481"/>
          </a:xfrm>
          <a:custGeom>
            <a:avLst/>
            <a:gdLst/>
            <a:ahLst/>
            <a:cxnLst/>
            <a:rect l="l" t="t" r="r" b="b"/>
            <a:pathLst>
              <a:path w="4816277" h="1536481">
                <a:moveTo>
                  <a:pt x="0" y="0"/>
                </a:moveTo>
                <a:lnTo>
                  <a:pt x="4816277" y="0"/>
                </a:lnTo>
                <a:lnTo>
                  <a:pt x="4816277" y="1536481"/>
                </a:lnTo>
                <a:lnTo>
                  <a:pt x="0" y="153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5944" y="5009644"/>
            <a:ext cx="2006654" cy="2333318"/>
          </a:xfrm>
          <a:custGeom>
            <a:avLst/>
            <a:gdLst/>
            <a:ahLst/>
            <a:cxnLst/>
            <a:rect l="l" t="t" r="r" b="b"/>
            <a:pathLst>
              <a:path w="2006654" h="2333318">
                <a:moveTo>
                  <a:pt x="0" y="0"/>
                </a:moveTo>
                <a:lnTo>
                  <a:pt x="2006654" y="0"/>
                </a:lnTo>
                <a:lnTo>
                  <a:pt x="2006654" y="2333318"/>
                </a:lnTo>
                <a:lnTo>
                  <a:pt x="0" y="2333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09467" y="1859591"/>
            <a:ext cx="975359" cy="3944468"/>
          </a:xfrm>
          <a:custGeom>
            <a:avLst/>
            <a:gdLst/>
            <a:ahLst/>
            <a:cxnLst/>
            <a:rect l="l" t="t" r="r" b="b"/>
            <a:pathLst>
              <a:path w="975359" h="3944468">
                <a:moveTo>
                  <a:pt x="0" y="0"/>
                </a:moveTo>
                <a:lnTo>
                  <a:pt x="975359" y="0"/>
                </a:lnTo>
                <a:lnTo>
                  <a:pt x="975359" y="3944468"/>
                </a:lnTo>
                <a:lnTo>
                  <a:pt x="0" y="39444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3039" y="331721"/>
            <a:ext cx="13741922" cy="12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7"/>
              </a:lnSpc>
            </a:pPr>
            <a:r>
              <a:rPr lang="en-US" sz="7700" spc="-7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RESNET VÀ SKIP CONNECTION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56778" y="6945911"/>
            <a:ext cx="4743817" cy="74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31"/>
              </a:lnSpc>
            </a:pPr>
            <a:r>
              <a:rPr lang="en-US" sz="4604" spc="-46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RESIDUAL BLOCK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7941" y="4438581"/>
            <a:ext cx="3657600" cy="1409839"/>
          </a:xfrm>
          <a:custGeom>
            <a:avLst/>
            <a:gdLst/>
            <a:ahLst/>
            <a:cxnLst/>
            <a:rect l="l" t="t" r="r" b="b"/>
            <a:pathLst>
              <a:path w="3657600" h="1409839">
                <a:moveTo>
                  <a:pt x="0" y="0"/>
                </a:moveTo>
                <a:lnTo>
                  <a:pt x="3657600" y="0"/>
                </a:lnTo>
                <a:lnTo>
                  <a:pt x="3657600" y="1409838"/>
                </a:lnTo>
                <a:lnTo>
                  <a:pt x="0" y="1409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87575" y="4942748"/>
            <a:ext cx="1327288" cy="401505"/>
          </a:xfrm>
          <a:custGeom>
            <a:avLst/>
            <a:gdLst/>
            <a:ahLst/>
            <a:cxnLst/>
            <a:rect l="l" t="t" r="r" b="b"/>
            <a:pathLst>
              <a:path w="1327288" h="401505">
                <a:moveTo>
                  <a:pt x="0" y="0"/>
                </a:moveTo>
                <a:lnTo>
                  <a:pt x="1327289" y="0"/>
                </a:lnTo>
                <a:lnTo>
                  <a:pt x="1327289" y="401504"/>
                </a:lnTo>
                <a:lnTo>
                  <a:pt x="0" y="40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802505"/>
            <a:ext cx="252031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000">
                <a:solidFill>
                  <a:srgbClr val="231F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Batch size lớn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53424" y="2625090"/>
            <a:ext cx="194015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000">
                <a:solidFill>
                  <a:srgbClr val="231F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Tốn bộ nhớ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53424" y="4802505"/>
            <a:ext cx="3765621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000">
                <a:solidFill>
                  <a:srgbClr val="231F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Dễ bị “mode collapse”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53424" y="6979103"/>
            <a:ext cx="4440793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000">
                <a:solidFill>
                  <a:srgbClr val="231F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Bỏ qua những chi tiết nhỏ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14666" y="4585612"/>
            <a:ext cx="3665595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3999" b="1">
                <a:solidFill>
                  <a:srgbClr val="FF1E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Batch size nhỏ</a:t>
            </a:r>
          </a:p>
        </p:txBody>
      </p:sp>
      <p:sp>
        <p:nvSpPr>
          <p:cNvPr id="10" name="Freeform 10"/>
          <p:cNvSpPr/>
          <p:nvPr/>
        </p:nvSpPr>
        <p:spPr>
          <a:xfrm rot="2516347">
            <a:off x="3606820" y="5964037"/>
            <a:ext cx="1888798" cy="571362"/>
          </a:xfrm>
          <a:custGeom>
            <a:avLst/>
            <a:gdLst/>
            <a:ahLst/>
            <a:cxnLst/>
            <a:rect l="l" t="t" r="r" b="b"/>
            <a:pathLst>
              <a:path w="1888798" h="571362">
                <a:moveTo>
                  <a:pt x="0" y="0"/>
                </a:moveTo>
                <a:lnTo>
                  <a:pt x="1888799" y="0"/>
                </a:lnTo>
                <a:lnTo>
                  <a:pt x="1888799" y="571361"/>
                </a:lnTo>
                <a:lnTo>
                  <a:pt x="0" y="571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91332">
            <a:off x="3621452" y="3731628"/>
            <a:ext cx="1888798" cy="571362"/>
          </a:xfrm>
          <a:custGeom>
            <a:avLst/>
            <a:gdLst/>
            <a:ahLst/>
            <a:cxnLst/>
            <a:rect l="l" t="t" r="r" b="b"/>
            <a:pathLst>
              <a:path w="1888798" h="571362">
                <a:moveTo>
                  <a:pt x="0" y="0"/>
                </a:moveTo>
                <a:lnTo>
                  <a:pt x="1888798" y="0"/>
                </a:lnTo>
                <a:lnTo>
                  <a:pt x="1888798" y="571361"/>
                </a:lnTo>
                <a:lnTo>
                  <a:pt x="0" y="571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7450" y="1207020"/>
            <a:ext cx="1122501" cy="1305233"/>
          </a:xfrm>
          <a:custGeom>
            <a:avLst/>
            <a:gdLst/>
            <a:ahLst/>
            <a:cxnLst/>
            <a:rect l="l" t="t" r="r" b="b"/>
            <a:pathLst>
              <a:path w="1122501" h="1305233">
                <a:moveTo>
                  <a:pt x="0" y="0"/>
                </a:moveTo>
                <a:lnTo>
                  <a:pt x="1122500" y="0"/>
                </a:lnTo>
                <a:lnTo>
                  <a:pt x="1122500" y="1305233"/>
                </a:lnTo>
                <a:lnTo>
                  <a:pt x="0" y="1305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81279" y="2935109"/>
            <a:ext cx="3260485" cy="1461180"/>
          </a:xfrm>
          <a:custGeom>
            <a:avLst/>
            <a:gdLst/>
            <a:ahLst/>
            <a:cxnLst/>
            <a:rect l="l" t="t" r="r" b="b"/>
            <a:pathLst>
              <a:path w="3260485" h="1461180">
                <a:moveTo>
                  <a:pt x="0" y="0"/>
                </a:moveTo>
                <a:lnTo>
                  <a:pt x="3260484" y="0"/>
                </a:lnTo>
                <a:lnTo>
                  <a:pt x="3260484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81279" y="5244014"/>
            <a:ext cx="4349117" cy="1427645"/>
          </a:xfrm>
          <a:custGeom>
            <a:avLst/>
            <a:gdLst/>
            <a:ahLst/>
            <a:cxnLst/>
            <a:rect l="l" t="t" r="r" b="b"/>
            <a:pathLst>
              <a:path w="4349117" h="1427645">
                <a:moveTo>
                  <a:pt x="0" y="0"/>
                </a:moveTo>
                <a:lnTo>
                  <a:pt x="4349117" y="0"/>
                </a:lnTo>
                <a:lnTo>
                  <a:pt x="4349117" y="1427645"/>
                </a:lnTo>
                <a:lnTo>
                  <a:pt x="0" y="1427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81279" y="7519384"/>
            <a:ext cx="5818796" cy="1295591"/>
          </a:xfrm>
          <a:custGeom>
            <a:avLst/>
            <a:gdLst/>
            <a:ahLst/>
            <a:cxnLst/>
            <a:rect l="l" t="t" r="r" b="b"/>
            <a:pathLst>
              <a:path w="5818796" h="1295591">
                <a:moveTo>
                  <a:pt x="0" y="0"/>
                </a:moveTo>
                <a:lnTo>
                  <a:pt x="5818795" y="0"/>
                </a:lnTo>
                <a:lnTo>
                  <a:pt x="5818795" y="1295591"/>
                </a:lnTo>
                <a:lnTo>
                  <a:pt x="0" y="1295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89528" y="2935109"/>
            <a:ext cx="4447627" cy="1461180"/>
          </a:xfrm>
          <a:custGeom>
            <a:avLst/>
            <a:gdLst/>
            <a:ahLst/>
            <a:cxnLst/>
            <a:rect l="l" t="t" r="r" b="b"/>
            <a:pathLst>
              <a:path w="4447627" h="1461180">
                <a:moveTo>
                  <a:pt x="0" y="0"/>
                </a:moveTo>
                <a:lnTo>
                  <a:pt x="4447627" y="0"/>
                </a:lnTo>
                <a:lnTo>
                  <a:pt x="4447627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89528" y="5244014"/>
            <a:ext cx="3983810" cy="1427645"/>
          </a:xfrm>
          <a:custGeom>
            <a:avLst/>
            <a:gdLst/>
            <a:ahLst/>
            <a:cxnLst/>
            <a:rect l="l" t="t" r="r" b="b"/>
            <a:pathLst>
              <a:path w="3983810" h="1427645">
                <a:moveTo>
                  <a:pt x="0" y="0"/>
                </a:moveTo>
                <a:lnTo>
                  <a:pt x="3983809" y="0"/>
                </a:lnTo>
                <a:lnTo>
                  <a:pt x="3983809" y="1427645"/>
                </a:lnTo>
                <a:lnTo>
                  <a:pt x="0" y="14276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89528" y="7519384"/>
            <a:ext cx="4609315" cy="1295591"/>
          </a:xfrm>
          <a:custGeom>
            <a:avLst/>
            <a:gdLst/>
            <a:ahLst/>
            <a:cxnLst/>
            <a:rect l="l" t="t" r="r" b="b"/>
            <a:pathLst>
              <a:path w="4609315" h="1295591">
                <a:moveTo>
                  <a:pt x="0" y="0"/>
                </a:moveTo>
                <a:lnTo>
                  <a:pt x="4609315" y="0"/>
                </a:lnTo>
                <a:lnTo>
                  <a:pt x="4609315" y="1295591"/>
                </a:lnTo>
                <a:lnTo>
                  <a:pt x="0" y="12955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83132" y="4379473"/>
            <a:ext cx="2321736" cy="2292186"/>
          </a:xfrm>
          <a:custGeom>
            <a:avLst/>
            <a:gdLst/>
            <a:ahLst/>
            <a:cxnLst/>
            <a:rect l="l" t="t" r="r" b="b"/>
            <a:pathLst>
              <a:path w="2321736" h="2292186">
                <a:moveTo>
                  <a:pt x="0" y="0"/>
                </a:moveTo>
                <a:lnTo>
                  <a:pt x="2321736" y="0"/>
                </a:lnTo>
                <a:lnTo>
                  <a:pt x="2321736" y="2292186"/>
                </a:lnTo>
                <a:lnTo>
                  <a:pt x="0" y="2292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639330"/>
            <a:ext cx="6671374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000">
                <a:solidFill>
                  <a:srgbClr val="FF1E1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Batch Normalization</a:t>
            </a:r>
            <a:r>
              <a:rPr lang="en-US" sz="3000">
                <a:solidFill>
                  <a:srgbClr val="231F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cần Batch size lớn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81279" y="1944563"/>
            <a:ext cx="3870660" cy="61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000" b="1">
                <a:solidFill>
                  <a:srgbClr val="FF1E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Group Normalization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89528" y="1944563"/>
            <a:ext cx="4345450" cy="61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000" b="1">
                <a:solidFill>
                  <a:srgbClr val="FF1E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Weight Standardization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62429"/>
            <a:ext cx="16230600" cy="4788027"/>
          </a:xfrm>
          <a:custGeom>
            <a:avLst/>
            <a:gdLst/>
            <a:ahLst/>
            <a:cxnLst/>
            <a:rect l="l" t="t" r="r" b="b"/>
            <a:pathLst>
              <a:path w="16230600" h="4788027">
                <a:moveTo>
                  <a:pt x="0" y="0"/>
                </a:moveTo>
                <a:lnTo>
                  <a:pt x="16230600" y="0"/>
                </a:lnTo>
                <a:lnTo>
                  <a:pt x="16230600" y="4788027"/>
                </a:lnTo>
                <a:lnTo>
                  <a:pt x="0" y="4788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69260" y="1312954"/>
            <a:ext cx="7949481" cy="12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7"/>
              </a:lnSpc>
            </a:pPr>
            <a:r>
              <a:rPr lang="en-US" sz="7700" spc="-7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RESIDUAL BLOCK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60000" y="1028700"/>
            <a:ext cx="4587836" cy="2965128"/>
            <a:chOff x="0" y="0"/>
            <a:chExt cx="1243231" cy="803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74358" y="1614289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Mapping 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4983" y="4539794"/>
            <a:ext cx="5938034" cy="114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9"/>
              </a:lnSpc>
            </a:pPr>
            <a:r>
              <a:rPr lang="en-US" sz="7076" spc="-7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STYLESKETCH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4358" y="2602992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Từ mã phong cách đến embedding 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113017" y="1028700"/>
            <a:ext cx="4587836" cy="2965128"/>
            <a:chOff x="0" y="0"/>
            <a:chExt cx="1243231" cy="803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627375" y="1614289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Encoder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7375" y="2602992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Trích xuất đặc trưng từ phác thảo và bảng màu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113017" y="6293172"/>
            <a:ext cx="4587836" cy="2965128"/>
            <a:chOff x="0" y="0"/>
            <a:chExt cx="1243231" cy="803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627375" y="6878762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Discriminator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44646" y="7728111"/>
            <a:ext cx="372457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Đánh giá ảnh thật/giả với Spectral Normalization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60000" y="6293172"/>
            <a:ext cx="4587836" cy="2965128"/>
            <a:chOff x="0" y="0"/>
            <a:chExt cx="1243231" cy="803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74358" y="6878762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Decoder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74358" y="7867465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Tái tạo ảnh màu với AdaIN, Noise, Attention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36147" y="523789"/>
            <a:ext cx="14029801" cy="9312280"/>
          </a:xfrm>
          <a:custGeom>
            <a:avLst/>
            <a:gdLst/>
            <a:ahLst/>
            <a:cxnLst/>
            <a:rect l="l" t="t" r="r" b="b"/>
            <a:pathLst>
              <a:path w="14029801" h="9312280">
                <a:moveTo>
                  <a:pt x="0" y="0"/>
                </a:moveTo>
                <a:lnTo>
                  <a:pt x="14029800" y="0"/>
                </a:lnTo>
                <a:lnTo>
                  <a:pt x="14029800" y="9312280"/>
                </a:lnTo>
                <a:lnTo>
                  <a:pt x="0" y="9312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4987" y="4632960"/>
            <a:ext cx="3934150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60"/>
              </a:lnSpc>
            </a:pPr>
            <a:r>
              <a:rPr lang="en-US" sz="6000" spc="-6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DECODER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 rot="-3161380" flipH="1">
            <a:off x="1101580" y="5663079"/>
            <a:ext cx="3574675" cy="6261374"/>
          </a:xfrm>
          <a:custGeom>
            <a:avLst/>
            <a:gdLst/>
            <a:ahLst/>
            <a:cxnLst/>
            <a:rect l="l" t="t" r="r" b="b"/>
            <a:pathLst>
              <a:path w="3574675" h="6261374">
                <a:moveTo>
                  <a:pt x="3574675" y="0"/>
                </a:moveTo>
                <a:lnTo>
                  <a:pt x="0" y="0"/>
                </a:lnTo>
                <a:lnTo>
                  <a:pt x="0" y="6261374"/>
                </a:lnTo>
                <a:lnTo>
                  <a:pt x="3574675" y="6261374"/>
                </a:lnTo>
                <a:lnTo>
                  <a:pt x="35746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44678" y="2988802"/>
            <a:ext cx="11998644" cy="3212907"/>
          </a:xfrm>
          <a:custGeom>
            <a:avLst/>
            <a:gdLst/>
            <a:ahLst/>
            <a:cxnLst/>
            <a:rect l="l" t="t" r="r" b="b"/>
            <a:pathLst>
              <a:path w="11998644" h="3212907">
                <a:moveTo>
                  <a:pt x="0" y="0"/>
                </a:moveTo>
                <a:lnTo>
                  <a:pt x="11998644" y="0"/>
                </a:lnTo>
                <a:lnTo>
                  <a:pt x="11998644" y="3212907"/>
                </a:lnTo>
                <a:lnTo>
                  <a:pt x="0" y="3212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40049" y="7877080"/>
            <a:ext cx="3657600" cy="1833372"/>
          </a:xfrm>
          <a:custGeom>
            <a:avLst/>
            <a:gdLst/>
            <a:ahLst/>
            <a:cxnLst/>
            <a:rect l="l" t="t" r="r" b="b"/>
            <a:pathLst>
              <a:path w="3657600" h="1833372">
                <a:moveTo>
                  <a:pt x="0" y="0"/>
                </a:moveTo>
                <a:lnTo>
                  <a:pt x="3657600" y="0"/>
                </a:lnTo>
                <a:lnTo>
                  <a:pt x="3657600" y="1833372"/>
                </a:lnTo>
                <a:lnTo>
                  <a:pt x="0" y="183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15436" y="377635"/>
            <a:ext cx="16057129" cy="12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7"/>
              </a:lnSpc>
            </a:pPr>
            <a:r>
              <a:rPr lang="en-US" sz="7700" spc="-7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AdaIN - Adaptive Instance Normalization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90351" y="1736331"/>
            <a:ext cx="390729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Chuẩn hóa đặc trưng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42466" y="8406416"/>
            <a:ext cx="523671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Kiểm soát phong cách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 rot="-3161380" flipH="1">
            <a:off x="1101580" y="5663079"/>
            <a:ext cx="3574675" cy="6261374"/>
          </a:xfrm>
          <a:custGeom>
            <a:avLst/>
            <a:gdLst/>
            <a:ahLst/>
            <a:cxnLst/>
            <a:rect l="l" t="t" r="r" b="b"/>
            <a:pathLst>
              <a:path w="3574675" h="6261374">
                <a:moveTo>
                  <a:pt x="3574675" y="0"/>
                </a:moveTo>
                <a:lnTo>
                  <a:pt x="0" y="0"/>
                </a:lnTo>
                <a:lnTo>
                  <a:pt x="0" y="6261374"/>
                </a:lnTo>
                <a:lnTo>
                  <a:pt x="3574675" y="6261374"/>
                </a:lnTo>
                <a:lnTo>
                  <a:pt x="35746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40049" y="7877080"/>
            <a:ext cx="3657600" cy="1833372"/>
          </a:xfrm>
          <a:custGeom>
            <a:avLst/>
            <a:gdLst/>
            <a:ahLst/>
            <a:cxnLst/>
            <a:rect l="l" t="t" r="r" b="b"/>
            <a:pathLst>
              <a:path w="3657600" h="1833372">
                <a:moveTo>
                  <a:pt x="0" y="0"/>
                </a:moveTo>
                <a:lnTo>
                  <a:pt x="3657600" y="0"/>
                </a:lnTo>
                <a:lnTo>
                  <a:pt x="3657600" y="1833372"/>
                </a:lnTo>
                <a:lnTo>
                  <a:pt x="0" y="1833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49649" y="3548474"/>
            <a:ext cx="5380800" cy="1016568"/>
          </a:xfrm>
          <a:custGeom>
            <a:avLst/>
            <a:gdLst/>
            <a:ahLst/>
            <a:cxnLst/>
            <a:rect l="l" t="t" r="r" b="b"/>
            <a:pathLst>
              <a:path w="5380800" h="1016568">
                <a:moveTo>
                  <a:pt x="0" y="0"/>
                </a:moveTo>
                <a:lnTo>
                  <a:pt x="5380801" y="0"/>
                </a:lnTo>
                <a:lnTo>
                  <a:pt x="5380801" y="1016568"/>
                </a:lnTo>
                <a:lnTo>
                  <a:pt x="0" y="1016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29362" y="377635"/>
            <a:ext cx="11878974" cy="12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7"/>
              </a:lnSpc>
            </a:pPr>
            <a:r>
              <a:rPr lang="en-US" sz="7700" spc="-7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Noise - Thêm nhiễu Gaussian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42466" y="8406416"/>
            <a:ext cx="523671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Tạo sự chi tiết đa dạng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42466" y="1815355"/>
            <a:ext cx="431878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~ N(0, 1), H x W x 1</a:t>
            </a:r>
          </a:p>
        </p:txBody>
      </p:sp>
      <p:sp>
        <p:nvSpPr>
          <p:cNvPr id="9" name="Freeform 9"/>
          <p:cNvSpPr/>
          <p:nvPr/>
        </p:nvSpPr>
        <p:spPr>
          <a:xfrm rot="-2391332">
            <a:off x="9890007" y="2741552"/>
            <a:ext cx="1888798" cy="571362"/>
          </a:xfrm>
          <a:custGeom>
            <a:avLst/>
            <a:gdLst/>
            <a:ahLst/>
            <a:cxnLst/>
            <a:rect l="l" t="t" r="r" b="b"/>
            <a:pathLst>
              <a:path w="1888798" h="571362">
                <a:moveTo>
                  <a:pt x="0" y="0"/>
                </a:moveTo>
                <a:lnTo>
                  <a:pt x="1888798" y="0"/>
                </a:lnTo>
                <a:lnTo>
                  <a:pt x="1888798" y="571362"/>
                </a:lnTo>
                <a:lnTo>
                  <a:pt x="0" y="5713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516347">
            <a:off x="8544639" y="4857819"/>
            <a:ext cx="1888798" cy="571362"/>
          </a:xfrm>
          <a:custGeom>
            <a:avLst/>
            <a:gdLst/>
            <a:ahLst/>
            <a:cxnLst/>
            <a:rect l="l" t="t" r="r" b="b"/>
            <a:pathLst>
              <a:path w="1888798" h="571362">
                <a:moveTo>
                  <a:pt x="0" y="0"/>
                </a:moveTo>
                <a:lnTo>
                  <a:pt x="1888799" y="0"/>
                </a:lnTo>
                <a:lnTo>
                  <a:pt x="1888799" y="571362"/>
                </a:lnTo>
                <a:lnTo>
                  <a:pt x="0" y="5713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82467" y="5784601"/>
            <a:ext cx="431878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Hệ số học được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9101"/>
            <a:ext cx="16230600" cy="5558981"/>
          </a:xfrm>
          <a:custGeom>
            <a:avLst/>
            <a:gdLst/>
            <a:ahLst/>
            <a:cxnLst/>
            <a:rect l="l" t="t" r="r" b="b"/>
            <a:pathLst>
              <a:path w="16230600" h="5558981">
                <a:moveTo>
                  <a:pt x="0" y="0"/>
                </a:moveTo>
                <a:lnTo>
                  <a:pt x="16230600" y="0"/>
                </a:lnTo>
                <a:lnTo>
                  <a:pt x="16230600" y="5558980"/>
                </a:lnTo>
                <a:lnTo>
                  <a:pt x="0" y="555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36320" y="7826898"/>
            <a:ext cx="11215360" cy="1117183"/>
          </a:xfrm>
          <a:custGeom>
            <a:avLst/>
            <a:gdLst/>
            <a:ahLst/>
            <a:cxnLst/>
            <a:rect l="l" t="t" r="r" b="b"/>
            <a:pathLst>
              <a:path w="11215360" h="1117183">
                <a:moveTo>
                  <a:pt x="0" y="0"/>
                </a:moveTo>
                <a:lnTo>
                  <a:pt x="11215360" y="0"/>
                </a:lnTo>
                <a:lnTo>
                  <a:pt x="11215360" y="1117183"/>
                </a:lnTo>
                <a:lnTo>
                  <a:pt x="0" y="111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1848" y="6181867"/>
            <a:ext cx="8802152" cy="12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7"/>
              </a:lnSpc>
            </a:pPr>
            <a:r>
              <a:rPr lang="en-US" sz="7700" spc="-7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ATTENTION </a:t>
            </a:r>
            <a:r>
              <a:rPr lang="en-US" sz="7700" u="none" spc="-7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BLOCK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60000" y="1028700"/>
            <a:ext cx="4587836" cy="2965128"/>
            <a:chOff x="0" y="0"/>
            <a:chExt cx="1243231" cy="803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74358" y="1614289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Mapping 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4983" y="4539794"/>
            <a:ext cx="5938034" cy="114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9"/>
              </a:lnSpc>
            </a:pPr>
            <a:r>
              <a:rPr lang="en-US" sz="7076" spc="-7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STYLESKETCH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4358" y="2602992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Từ mã phong cách đến embedding 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113017" y="1028700"/>
            <a:ext cx="4587836" cy="2965128"/>
            <a:chOff x="0" y="0"/>
            <a:chExt cx="1243231" cy="803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627375" y="1614289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Encoder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7375" y="2602992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Trích xuất đặc trưng từ phác thảo và bảng màu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113017" y="6293172"/>
            <a:ext cx="4587836" cy="2965128"/>
            <a:chOff x="0" y="0"/>
            <a:chExt cx="1243231" cy="803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627375" y="6878762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Discriminator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44646" y="7728111"/>
            <a:ext cx="372457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Đánh giá ảnh thật/giả với Spectral Normalization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60000" y="6293172"/>
            <a:ext cx="4587836" cy="2965128"/>
            <a:chOff x="0" y="0"/>
            <a:chExt cx="1243231" cy="803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74358" y="6878762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Decoder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74358" y="7867465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Tái tạo ảnh màu với AdaIN, Noise,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98404" y="1288599"/>
            <a:ext cx="14691192" cy="8777987"/>
          </a:xfrm>
          <a:custGeom>
            <a:avLst/>
            <a:gdLst/>
            <a:ahLst/>
            <a:cxnLst/>
            <a:rect l="l" t="t" r="r" b="b"/>
            <a:pathLst>
              <a:path w="14691192" h="8777987">
                <a:moveTo>
                  <a:pt x="0" y="0"/>
                </a:moveTo>
                <a:lnTo>
                  <a:pt x="14691192" y="0"/>
                </a:lnTo>
                <a:lnTo>
                  <a:pt x="14691192" y="8777987"/>
                </a:lnTo>
                <a:lnTo>
                  <a:pt x="0" y="8777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2729" y="147863"/>
            <a:ext cx="10147841" cy="114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9"/>
              </a:lnSpc>
            </a:pPr>
            <a:r>
              <a:rPr lang="en-US" sz="7076" spc="-7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KIẾN TRÚC TỔNG QUAN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 rot="-3161380" flipH="1">
            <a:off x="1407756" y="2823660"/>
            <a:ext cx="4808026" cy="8421702"/>
          </a:xfrm>
          <a:custGeom>
            <a:avLst/>
            <a:gdLst/>
            <a:ahLst/>
            <a:cxnLst/>
            <a:rect l="l" t="t" r="r" b="b"/>
            <a:pathLst>
              <a:path w="4808026" h="8421702">
                <a:moveTo>
                  <a:pt x="4808026" y="0"/>
                </a:moveTo>
                <a:lnTo>
                  <a:pt x="0" y="0"/>
                </a:lnTo>
                <a:lnTo>
                  <a:pt x="0" y="8421702"/>
                </a:lnTo>
                <a:lnTo>
                  <a:pt x="4808026" y="8421702"/>
                </a:lnTo>
                <a:lnTo>
                  <a:pt x="48080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7771" y="606139"/>
            <a:ext cx="17372459" cy="2953318"/>
          </a:xfrm>
          <a:custGeom>
            <a:avLst/>
            <a:gdLst/>
            <a:ahLst/>
            <a:cxnLst/>
            <a:rect l="l" t="t" r="r" b="b"/>
            <a:pathLst>
              <a:path w="17372459" h="2953318">
                <a:moveTo>
                  <a:pt x="0" y="0"/>
                </a:moveTo>
                <a:lnTo>
                  <a:pt x="17372458" y="0"/>
                </a:lnTo>
                <a:lnTo>
                  <a:pt x="17372458" y="2953318"/>
                </a:lnTo>
                <a:lnTo>
                  <a:pt x="0" y="2953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79729" y="5313577"/>
            <a:ext cx="4051047" cy="1720934"/>
          </a:xfrm>
          <a:custGeom>
            <a:avLst/>
            <a:gdLst/>
            <a:ahLst/>
            <a:cxnLst/>
            <a:rect l="l" t="t" r="r" b="b"/>
            <a:pathLst>
              <a:path w="4051047" h="1720934">
                <a:moveTo>
                  <a:pt x="0" y="0"/>
                </a:moveTo>
                <a:lnTo>
                  <a:pt x="4051047" y="0"/>
                </a:lnTo>
                <a:lnTo>
                  <a:pt x="4051047" y="1720934"/>
                </a:lnTo>
                <a:lnTo>
                  <a:pt x="0" y="1720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4151">
            <a:off x="14281348" y="6423470"/>
            <a:ext cx="1232027" cy="372688"/>
          </a:xfrm>
          <a:custGeom>
            <a:avLst/>
            <a:gdLst/>
            <a:ahLst/>
            <a:cxnLst/>
            <a:rect l="l" t="t" r="r" b="b"/>
            <a:pathLst>
              <a:path w="1232027" h="372688">
                <a:moveTo>
                  <a:pt x="0" y="0"/>
                </a:moveTo>
                <a:lnTo>
                  <a:pt x="1232026" y="0"/>
                </a:lnTo>
                <a:lnTo>
                  <a:pt x="1232026" y="372689"/>
                </a:lnTo>
                <a:lnTo>
                  <a:pt x="0" y="3726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54408" y="7640899"/>
            <a:ext cx="1750844" cy="1238324"/>
          </a:xfrm>
          <a:custGeom>
            <a:avLst/>
            <a:gdLst/>
            <a:ahLst/>
            <a:cxnLst/>
            <a:rect l="l" t="t" r="r" b="b"/>
            <a:pathLst>
              <a:path w="1750844" h="1238324">
                <a:moveTo>
                  <a:pt x="0" y="0"/>
                </a:moveTo>
                <a:lnTo>
                  <a:pt x="1750845" y="0"/>
                </a:lnTo>
                <a:lnTo>
                  <a:pt x="1750845" y="1238324"/>
                </a:lnTo>
                <a:lnTo>
                  <a:pt x="0" y="12383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8390" y="4019965"/>
            <a:ext cx="8175610" cy="12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7"/>
              </a:lnSpc>
            </a:pPr>
            <a:r>
              <a:rPr lang="en-US" sz="7700" spc="-7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DISCRIMINATOR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32528" y="4365967"/>
            <a:ext cx="4345450" cy="61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000" b="1">
                <a:solidFill>
                  <a:srgbClr val="FF1E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Spectral Normalization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59619" y="6326283"/>
            <a:ext cx="84665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SN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39010" y="7872711"/>
            <a:ext cx="43167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Giới hạn gradient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760722"/>
            <a:ext cx="16230600" cy="11350091"/>
            <a:chOff x="0" y="0"/>
            <a:chExt cx="116230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2302" cy="812800"/>
            </a:xfrm>
            <a:custGeom>
              <a:avLst/>
              <a:gdLst/>
              <a:ahLst/>
              <a:cxnLst/>
              <a:rect l="l" t="t" r="r" b="b"/>
              <a:pathLst>
                <a:path w="1162302" h="812800">
                  <a:moveTo>
                    <a:pt x="581151" y="0"/>
                  </a:moveTo>
                  <a:cubicBezTo>
                    <a:pt x="260190" y="0"/>
                    <a:pt x="0" y="181951"/>
                    <a:pt x="0" y="406400"/>
                  </a:cubicBezTo>
                  <a:cubicBezTo>
                    <a:pt x="0" y="630849"/>
                    <a:pt x="260190" y="812800"/>
                    <a:pt x="581151" y="812800"/>
                  </a:cubicBezTo>
                  <a:cubicBezTo>
                    <a:pt x="902112" y="812800"/>
                    <a:pt x="1162302" y="630849"/>
                    <a:pt x="1162302" y="406400"/>
                  </a:cubicBezTo>
                  <a:cubicBezTo>
                    <a:pt x="1162302" y="181951"/>
                    <a:pt x="902112" y="0"/>
                    <a:pt x="5811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8966" y="57150"/>
              <a:ext cx="94437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700931" y="1613090"/>
            <a:ext cx="10886137" cy="1241826"/>
          </a:xfrm>
          <a:custGeom>
            <a:avLst/>
            <a:gdLst/>
            <a:ahLst/>
            <a:cxnLst/>
            <a:rect l="l" t="t" r="r" b="b"/>
            <a:pathLst>
              <a:path w="10886137" h="1241826">
                <a:moveTo>
                  <a:pt x="0" y="0"/>
                </a:moveTo>
                <a:lnTo>
                  <a:pt x="10886138" y="0"/>
                </a:lnTo>
                <a:lnTo>
                  <a:pt x="10886138" y="1241826"/>
                </a:lnTo>
                <a:lnTo>
                  <a:pt x="0" y="1241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1745" y="8258234"/>
            <a:ext cx="6618371" cy="762647"/>
          </a:xfrm>
          <a:custGeom>
            <a:avLst/>
            <a:gdLst/>
            <a:ahLst/>
            <a:cxnLst/>
            <a:rect l="l" t="t" r="r" b="b"/>
            <a:pathLst>
              <a:path w="6618371" h="762647">
                <a:moveTo>
                  <a:pt x="0" y="0"/>
                </a:moveTo>
                <a:lnTo>
                  <a:pt x="6618371" y="0"/>
                </a:lnTo>
                <a:lnTo>
                  <a:pt x="6618371" y="762646"/>
                </a:lnTo>
                <a:lnTo>
                  <a:pt x="0" y="76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6650" y="6145857"/>
            <a:ext cx="5863466" cy="762647"/>
          </a:xfrm>
          <a:custGeom>
            <a:avLst/>
            <a:gdLst/>
            <a:ahLst/>
            <a:cxnLst/>
            <a:rect l="l" t="t" r="r" b="b"/>
            <a:pathLst>
              <a:path w="5863466" h="762647">
                <a:moveTo>
                  <a:pt x="0" y="0"/>
                </a:moveTo>
                <a:lnTo>
                  <a:pt x="5863465" y="0"/>
                </a:lnTo>
                <a:lnTo>
                  <a:pt x="5863465" y="762647"/>
                </a:lnTo>
                <a:lnTo>
                  <a:pt x="0" y="762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80109" y="6202964"/>
            <a:ext cx="5526946" cy="762647"/>
          </a:xfrm>
          <a:custGeom>
            <a:avLst/>
            <a:gdLst/>
            <a:ahLst/>
            <a:cxnLst/>
            <a:rect l="l" t="t" r="r" b="b"/>
            <a:pathLst>
              <a:path w="5526946" h="762647">
                <a:moveTo>
                  <a:pt x="0" y="0"/>
                </a:moveTo>
                <a:lnTo>
                  <a:pt x="5526946" y="0"/>
                </a:lnTo>
                <a:lnTo>
                  <a:pt x="5526946" y="762647"/>
                </a:lnTo>
                <a:lnTo>
                  <a:pt x="0" y="762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18865" y="8258234"/>
            <a:ext cx="5280500" cy="762647"/>
          </a:xfrm>
          <a:custGeom>
            <a:avLst/>
            <a:gdLst/>
            <a:ahLst/>
            <a:cxnLst/>
            <a:rect l="l" t="t" r="r" b="b"/>
            <a:pathLst>
              <a:path w="5280500" h="762647">
                <a:moveTo>
                  <a:pt x="0" y="0"/>
                </a:moveTo>
                <a:lnTo>
                  <a:pt x="5280499" y="0"/>
                </a:lnTo>
                <a:lnTo>
                  <a:pt x="5280499" y="762646"/>
                </a:lnTo>
                <a:lnTo>
                  <a:pt x="0" y="76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85267" y="377635"/>
            <a:ext cx="13117466" cy="12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7"/>
              </a:lnSpc>
            </a:pPr>
            <a:r>
              <a:rPr lang="en-US" sz="7700" spc="-77" dirty="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LOSS FUNCTION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2580" y="9179007"/>
            <a:ext cx="43167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So thật / giả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0032" y="7092760"/>
            <a:ext cx="43167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Học chi </a:t>
            </a:r>
            <a:r>
              <a:rPr lang="en-US" sz="3000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tiết</a:t>
            </a:r>
            <a:endParaRPr lang="en-US" sz="3000" dirty="0">
              <a:solidFill>
                <a:srgbClr val="231F2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85231" y="7092760"/>
            <a:ext cx="43167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Cấu</a:t>
            </a:r>
            <a:r>
              <a:rPr lang="en-US" sz="3000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trúc</a:t>
            </a:r>
            <a:r>
              <a:rPr lang="en-US" sz="3000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tổng</a:t>
            </a:r>
            <a:r>
              <a:rPr lang="en-US" sz="3000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thể</a:t>
            </a:r>
            <a:endParaRPr lang="en-US" sz="3000" dirty="0">
              <a:solidFill>
                <a:srgbClr val="231F2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39259" y="9115304"/>
            <a:ext cx="43167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Giữ phong cách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FF5F84-9439-CE70-052F-5EBD7B318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795" y="3929865"/>
            <a:ext cx="5982407" cy="1180738"/>
          </a:xfrm>
          <a:prstGeom prst="rect">
            <a:avLst/>
          </a:prstGeom>
        </p:spPr>
      </p:pic>
      <p:sp>
        <p:nvSpPr>
          <p:cNvPr id="18" name="TextBox 13">
            <a:extLst>
              <a:ext uri="{FF2B5EF4-FFF2-40B4-BE49-F238E27FC236}">
                <a16:creationId xmlns:a16="http://schemas.microsoft.com/office/drawing/2014/main" id="{531B2846-7156-C174-E43E-9A2A04DA204F}"/>
              </a:ext>
            </a:extLst>
          </p:cNvPr>
          <p:cNvSpPr txBox="1"/>
          <p:nvPr/>
        </p:nvSpPr>
        <p:spPr>
          <a:xfrm>
            <a:off x="7003189" y="5282658"/>
            <a:ext cx="4316701" cy="4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Ảnh</a:t>
            </a:r>
            <a:r>
              <a:rPr lang="en-US" sz="3000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giả</a:t>
            </a:r>
            <a:r>
              <a:rPr lang="en-US" sz="3000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/ </a:t>
            </a:r>
            <a:r>
              <a:rPr lang="en-US" sz="3000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bảng</a:t>
            </a:r>
            <a:r>
              <a:rPr lang="en-US" sz="3000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màu</a:t>
            </a:r>
            <a:r>
              <a:rPr lang="en-US" sz="3000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7A67574C-EC14-6251-DE5B-08E9D6C64C8B}"/>
              </a:ext>
            </a:extLst>
          </p:cNvPr>
          <p:cNvSpPr txBox="1"/>
          <p:nvPr/>
        </p:nvSpPr>
        <p:spPr>
          <a:xfrm>
            <a:off x="2585267" y="377635"/>
            <a:ext cx="13117466" cy="125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7"/>
              </a:lnSpc>
            </a:pPr>
            <a:r>
              <a:rPr lang="en-US" sz="7700" spc="-77" dirty="0" err="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Kết</a:t>
            </a:r>
            <a:r>
              <a:rPr lang="en-US" sz="7700" spc="-77" dirty="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-US" sz="7700" spc="-77" dirty="0" err="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quả</a:t>
            </a:r>
            <a:endParaRPr lang="en-US" sz="7700" spc="-77" dirty="0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CA9F5-3AFB-3CEC-073A-B72D4736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20" y="2286000"/>
            <a:ext cx="164997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97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85267" y="377635"/>
            <a:ext cx="13117466" cy="12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7"/>
              </a:lnSpc>
            </a:pPr>
            <a:r>
              <a:rPr lang="en-US" sz="7700" spc="-7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TÀI LIỆU THAM KHẢO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2780" y="2169770"/>
            <a:ext cx="16246520" cy="518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2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https://arxiv.org/pdf/1812.04948: "StyleGAN: A Style-Based Generator Architecture for Generative Adversarial Networks" (Karras et al., 2019).</a:t>
            </a:r>
          </a:p>
          <a:p>
            <a:pPr algn="l">
              <a:lnSpc>
                <a:spcPts val="5952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https://arxiv.org/pdf/1802.05957: "Spectral Normalization for Generative Adversarial Networks" (Miyato et al., 2018).</a:t>
            </a:r>
          </a:p>
          <a:p>
            <a:pPr algn="l">
              <a:lnSpc>
                <a:spcPts val="5952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https://arxiv.org/pdf/1804.03999: "Group Normalization" (Wu &amp; He, 2018).</a:t>
            </a:r>
          </a:p>
          <a:p>
            <a:pPr algn="l">
              <a:lnSpc>
                <a:spcPts val="5952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https://arxiv.org/pdf/1512.03385: "Deep Residual Learning for Image Recognition" (He et al., 2015) – liên quan đến ResNet, thường dùng trong Perceptual Loss.</a:t>
            </a:r>
          </a:p>
          <a:p>
            <a:pPr algn="l">
              <a:lnSpc>
                <a:spcPts val="5952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https://arxiv.org/pdf/1903.10520: "Weight Standardization" (Qiao et al., 2019).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48176" y="4318012"/>
            <a:ext cx="11911124" cy="188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229"/>
              </a:lnSpc>
            </a:pPr>
            <a:r>
              <a:rPr lang="en-US" sz="11625" spc="-116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303069" y="1028700"/>
            <a:ext cx="5770739" cy="9617898"/>
          </a:xfrm>
          <a:custGeom>
            <a:avLst/>
            <a:gdLst/>
            <a:ahLst/>
            <a:cxnLst/>
            <a:rect l="l" t="t" r="r" b="b"/>
            <a:pathLst>
              <a:path w="5770739" h="9617898">
                <a:moveTo>
                  <a:pt x="0" y="0"/>
                </a:moveTo>
                <a:lnTo>
                  <a:pt x="5770738" y="0"/>
                </a:lnTo>
                <a:lnTo>
                  <a:pt x="5770738" y="9617898"/>
                </a:lnTo>
                <a:lnTo>
                  <a:pt x="0" y="96178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2729" y="147863"/>
            <a:ext cx="15176853" cy="114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9"/>
              </a:lnSpc>
            </a:pPr>
            <a:r>
              <a:rPr lang="en-US" sz="7076" spc="-7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NGHIÊN CỨU LIÊN QUAN: STYLEGAN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08832" y="1507613"/>
            <a:ext cx="1279454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Tạo ảnh chất lượng cao (khuôn mặt người, tranh nghệ thuật, xe hơi, v.v.)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Điều khiển phong cách chi tiết qua không gian tiềm ẩn w.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8832" y="4552319"/>
            <a:ext cx="1141253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FFHQ (Flickr-Faces-HQ): 70,000 ảnh khuôn mặt độ phân giải cao (1024x1024).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LSUN: Ảnh đa dạng (xe hơi, mèo, nhà, v.v.) để thử nghiệm các lĩnh vực khác.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07284" y="3263644"/>
            <a:ext cx="167343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Dữ liệu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8832" y="7129293"/>
            <a:ext cx="1301214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FID (Fréchet Inception Distance) thấp: 4.40 trên FFHQ (so với 7.27 của GAN truyền thống).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Ảnh sắc nét, phong cách đa dạng (khuôn mặt thực tế, phong cách nghệ thuật).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0563" y="5974343"/>
            <a:ext cx="204687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Kết quả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209944" y="5089800"/>
            <a:ext cx="4759306" cy="2679609"/>
          </a:xfrm>
          <a:custGeom>
            <a:avLst/>
            <a:gdLst/>
            <a:ahLst/>
            <a:cxnLst/>
            <a:rect l="l" t="t" r="r" b="b"/>
            <a:pathLst>
              <a:path w="4759306" h="2679609">
                <a:moveTo>
                  <a:pt x="0" y="0"/>
                </a:moveTo>
                <a:lnTo>
                  <a:pt x="4759305" y="0"/>
                </a:lnTo>
                <a:lnTo>
                  <a:pt x="4759305" y="2679610"/>
                </a:lnTo>
                <a:lnTo>
                  <a:pt x="0" y="267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2729" y="148532"/>
            <a:ext cx="7508855" cy="113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9"/>
              </a:lnSpc>
            </a:pPr>
            <a:r>
              <a:rPr lang="en-US" sz="7076" spc="-7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DỮ LIỆU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2729" y="1720086"/>
            <a:ext cx="15640144" cy="138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Gồm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folder images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chứa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các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phong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cách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khác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nhau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mỗi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phong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cách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là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các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ảnh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màu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đi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999" dirty="0" err="1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kèm</a:t>
            </a:r>
            <a:r>
              <a:rPr lang="en-US" sz="3999" dirty="0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82CFD7-C206-ADEF-4F68-278A5FC7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076700"/>
            <a:ext cx="4962665" cy="47027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60000" y="1028700"/>
            <a:ext cx="4587836" cy="2965128"/>
            <a:chOff x="0" y="0"/>
            <a:chExt cx="1243231" cy="803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74358" y="1614289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Mapping 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4983" y="4539794"/>
            <a:ext cx="5938034" cy="114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9"/>
              </a:lnSpc>
            </a:pPr>
            <a:r>
              <a:rPr lang="en-US" sz="7076" spc="-7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STYLESKETCH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4358" y="2602992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Từ mã phong cách đến embedding 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113017" y="1028700"/>
            <a:ext cx="4587836" cy="2965128"/>
            <a:chOff x="0" y="0"/>
            <a:chExt cx="1243231" cy="803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627375" y="1614289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Encoder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7375" y="2602992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Trích xuất đặc trưng từ phác thảo và bảng màu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113017" y="6293172"/>
            <a:ext cx="4587836" cy="2965128"/>
            <a:chOff x="0" y="0"/>
            <a:chExt cx="1243231" cy="803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627375" y="6878762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Discriminator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44646" y="7728111"/>
            <a:ext cx="372457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Đánh giá ảnh thật/giả với Spectral Normalization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60000" y="6293172"/>
            <a:ext cx="4587836" cy="2965128"/>
            <a:chOff x="0" y="0"/>
            <a:chExt cx="1243231" cy="803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74358" y="6878762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Decoder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74358" y="7867465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Tái tạo ảnh màu với AdaIN, Noise, Attention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 rot="1760392" flipH="1">
            <a:off x="-2628175" y="784072"/>
            <a:ext cx="8888814" cy="8355485"/>
          </a:xfrm>
          <a:custGeom>
            <a:avLst/>
            <a:gdLst/>
            <a:ahLst/>
            <a:cxnLst/>
            <a:rect l="l" t="t" r="r" b="b"/>
            <a:pathLst>
              <a:path w="8888814" h="8355485">
                <a:moveTo>
                  <a:pt x="8888814" y="0"/>
                </a:moveTo>
                <a:lnTo>
                  <a:pt x="0" y="0"/>
                </a:lnTo>
                <a:lnTo>
                  <a:pt x="0" y="8355485"/>
                </a:lnTo>
                <a:lnTo>
                  <a:pt x="8888814" y="8355485"/>
                </a:lnTo>
                <a:lnTo>
                  <a:pt x="88888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79401" y="626761"/>
            <a:ext cx="12267385" cy="2698825"/>
          </a:xfrm>
          <a:custGeom>
            <a:avLst/>
            <a:gdLst/>
            <a:ahLst/>
            <a:cxnLst/>
            <a:rect l="l" t="t" r="r" b="b"/>
            <a:pathLst>
              <a:path w="12267385" h="2698825">
                <a:moveTo>
                  <a:pt x="0" y="0"/>
                </a:moveTo>
                <a:lnTo>
                  <a:pt x="12267386" y="0"/>
                </a:lnTo>
                <a:lnTo>
                  <a:pt x="12267386" y="2698825"/>
                </a:lnTo>
                <a:lnTo>
                  <a:pt x="0" y="269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399494" y="3928547"/>
            <a:ext cx="2746440" cy="9887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79401" y="8022844"/>
            <a:ext cx="9525555" cy="12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7"/>
              </a:lnSpc>
            </a:pPr>
            <a:r>
              <a:rPr lang="en-US" sz="7700" spc="-7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MAPPING 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79401" y="4187956"/>
            <a:ext cx="73328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Mã phong cách s  (3 chiều, ví dụ: [1, 0, 0] cho Ghibli)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13399494" y="6009033"/>
            <a:ext cx="2746440" cy="98871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79401" y="6049367"/>
            <a:ext cx="762009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Embedding w (512 chiều), chứa thông tin phong cách (nét mềm, sáng, ...)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60000" y="1028700"/>
            <a:ext cx="4587836" cy="2965128"/>
            <a:chOff x="0" y="0"/>
            <a:chExt cx="1243231" cy="803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74358" y="1614289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Mapping 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4983" y="4539794"/>
            <a:ext cx="5938034" cy="114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9"/>
              </a:lnSpc>
            </a:pPr>
            <a:r>
              <a:rPr lang="en-US" sz="7076" spc="-7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STYLESKETCH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4358" y="2602992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Từ mã phong cách đến embedding 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113017" y="1028700"/>
            <a:ext cx="4587836" cy="2965128"/>
            <a:chOff x="0" y="0"/>
            <a:chExt cx="1243231" cy="803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627375" y="1614289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Encoder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7375" y="2602992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Trích xuất đặc trưng từ phác thảo và bảng màu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113017" y="6293172"/>
            <a:ext cx="4587836" cy="2965128"/>
            <a:chOff x="0" y="0"/>
            <a:chExt cx="1243231" cy="803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627375" y="6878762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Discriminator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44646" y="7728111"/>
            <a:ext cx="372457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Đánh giá ảnh thật/giả với Spectral Normalization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60000" y="6293172"/>
            <a:ext cx="4587836" cy="2965128"/>
            <a:chOff x="0" y="0"/>
            <a:chExt cx="1243231" cy="803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3231" cy="803503"/>
            </a:xfrm>
            <a:custGeom>
              <a:avLst/>
              <a:gdLst/>
              <a:ahLst/>
              <a:cxnLst/>
              <a:rect l="l" t="t" r="r" b="b"/>
              <a:pathLst>
                <a:path w="1243231" h="803503">
                  <a:moveTo>
                    <a:pt x="0" y="0"/>
                  </a:moveTo>
                  <a:lnTo>
                    <a:pt x="1243231" y="0"/>
                  </a:lnTo>
                  <a:lnTo>
                    <a:pt x="1243231" y="803503"/>
                  </a:lnTo>
                  <a:lnTo>
                    <a:pt x="0" y="803503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43231" cy="851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74358" y="6878762"/>
            <a:ext cx="35591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Decoder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74358" y="7867465"/>
            <a:ext cx="35591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1F20"/>
                </a:solidFill>
                <a:latin typeface="Questrial"/>
                <a:ea typeface="Questrial"/>
                <a:cs typeface="Questrial"/>
                <a:sym typeface="Questrial"/>
              </a:rPr>
              <a:t>Tái tạo ảnh màu với AdaIN, Noise, Attention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85267" y="1572926"/>
            <a:ext cx="13117466" cy="12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7"/>
              </a:lnSpc>
            </a:pPr>
            <a:r>
              <a:rPr lang="en-US" sz="7700" spc="-7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ENCODER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468955" y="4091380"/>
            <a:ext cx="11350091" cy="1135009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56640" y="3926738"/>
            <a:ext cx="5996063" cy="1770350"/>
            <a:chOff x="0" y="0"/>
            <a:chExt cx="1579210" cy="4662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9210" cy="466265"/>
            </a:xfrm>
            <a:custGeom>
              <a:avLst/>
              <a:gdLst/>
              <a:ahLst/>
              <a:cxnLst/>
              <a:rect l="l" t="t" r="r" b="b"/>
              <a:pathLst>
                <a:path w="1579210" h="466265">
                  <a:moveTo>
                    <a:pt x="0" y="0"/>
                  </a:moveTo>
                  <a:lnTo>
                    <a:pt x="1579210" y="0"/>
                  </a:lnTo>
                  <a:lnTo>
                    <a:pt x="1579210" y="466265"/>
                  </a:lnTo>
                  <a:lnTo>
                    <a:pt x="0" y="466265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79210" cy="51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959205" y="4473765"/>
            <a:ext cx="4990933" cy="4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2400">
                <a:solidFill>
                  <a:srgbClr val="231F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ResNet và giải pháp skip connection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6811512"/>
            <a:ext cx="5996063" cy="1770350"/>
            <a:chOff x="0" y="0"/>
            <a:chExt cx="1579210" cy="4662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9210" cy="466265"/>
            </a:xfrm>
            <a:custGeom>
              <a:avLst/>
              <a:gdLst/>
              <a:ahLst/>
              <a:cxnLst/>
              <a:rect l="l" t="t" r="r" b="b"/>
              <a:pathLst>
                <a:path w="1579210" h="466265">
                  <a:moveTo>
                    <a:pt x="0" y="0"/>
                  </a:moveTo>
                  <a:lnTo>
                    <a:pt x="1579210" y="0"/>
                  </a:lnTo>
                  <a:lnTo>
                    <a:pt x="1579210" y="466265"/>
                  </a:lnTo>
                  <a:lnTo>
                    <a:pt x="0" y="466265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579210" cy="51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16273" y="7430559"/>
            <a:ext cx="5420917" cy="4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2400">
                <a:solidFill>
                  <a:srgbClr val="231F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Backpropagation và gradient vanishing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706670" y="3926738"/>
            <a:ext cx="6612626" cy="1770350"/>
            <a:chOff x="0" y="0"/>
            <a:chExt cx="1741597" cy="4662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41597" cy="466265"/>
            </a:xfrm>
            <a:custGeom>
              <a:avLst/>
              <a:gdLst/>
              <a:ahLst/>
              <a:cxnLst/>
              <a:rect l="l" t="t" r="r" b="b"/>
              <a:pathLst>
                <a:path w="1741597" h="466265">
                  <a:moveTo>
                    <a:pt x="0" y="0"/>
                  </a:moveTo>
                  <a:lnTo>
                    <a:pt x="1741597" y="0"/>
                  </a:lnTo>
                  <a:lnTo>
                    <a:pt x="1741597" y="466265"/>
                  </a:lnTo>
                  <a:lnTo>
                    <a:pt x="0" y="466265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41597" cy="51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987513" y="4473765"/>
            <a:ext cx="6050941" cy="4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2400">
                <a:solidFill>
                  <a:srgbClr val="231F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Batch Normalization và Group Normalization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765796" y="6811512"/>
            <a:ext cx="6990945" cy="1770350"/>
            <a:chOff x="0" y="0"/>
            <a:chExt cx="1841236" cy="46626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41236" cy="466265"/>
            </a:xfrm>
            <a:custGeom>
              <a:avLst/>
              <a:gdLst/>
              <a:ahLst/>
              <a:cxnLst/>
              <a:rect l="l" t="t" r="r" b="b"/>
              <a:pathLst>
                <a:path w="1841236" h="466265">
                  <a:moveTo>
                    <a:pt x="0" y="0"/>
                  </a:moveTo>
                  <a:lnTo>
                    <a:pt x="1841236" y="0"/>
                  </a:lnTo>
                  <a:lnTo>
                    <a:pt x="1841236" y="466265"/>
                  </a:lnTo>
                  <a:lnTo>
                    <a:pt x="0" y="466265"/>
                  </a:lnTo>
                  <a:close/>
                </a:path>
              </a:pathLst>
            </a:custGeom>
            <a:solidFill>
              <a:srgbClr val="F7F9FF"/>
            </a:solidFill>
            <a:ln w="19050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841236" cy="51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212751" y="7430559"/>
            <a:ext cx="6097035" cy="4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2400">
                <a:solidFill>
                  <a:srgbClr val="231F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Cập nhật trọng số với Weight Standardization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937" b="-609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08848" y="5143500"/>
            <a:ext cx="6474927" cy="3884956"/>
          </a:xfrm>
          <a:custGeom>
            <a:avLst/>
            <a:gdLst/>
            <a:ahLst/>
            <a:cxnLst/>
            <a:rect l="l" t="t" r="r" b="b"/>
            <a:pathLst>
              <a:path w="6474927" h="3884956">
                <a:moveTo>
                  <a:pt x="0" y="0"/>
                </a:moveTo>
                <a:lnTo>
                  <a:pt x="6474926" y="0"/>
                </a:lnTo>
                <a:lnTo>
                  <a:pt x="6474926" y="3884956"/>
                </a:lnTo>
                <a:lnTo>
                  <a:pt x="0" y="3884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73118" y="2653026"/>
            <a:ext cx="4946386" cy="1547211"/>
          </a:xfrm>
          <a:custGeom>
            <a:avLst/>
            <a:gdLst/>
            <a:ahLst/>
            <a:cxnLst/>
            <a:rect l="l" t="t" r="r" b="b"/>
            <a:pathLst>
              <a:path w="4946386" h="1547211">
                <a:moveTo>
                  <a:pt x="0" y="0"/>
                </a:moveTo>
                <a:lnTo>
                  <a:pt x="4946386" y="0"/>
                </a:lnTo>
                <a:lnTo>
                  <a:pt x="4946386" y="1547211"/>
                </a:lnTo>
                <a:lnTo>
                  <a:pt x="0" y="1547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37458" y="4503828"/>
            <a:ext cx="2514154" cy="618235"/>
          </a:xfrm>
          <a:custGeom>
            <a:avLst/>
            <a:gdLst/>
            <a:ahLst/>
            <a:cxnLst/>
            <a:rect l="l" t="t" r="r" b="b"/>
            <a:pathLst>
              <a:path w="2514154" h="618235">
                <a:moveTo>
                  <a:pt x="0" y="0"/>
                </a:moveTo>
                <a:lnTo>
                  <a:pt x="2514153" y="0"/>
                </a:lnTo>
                <a:lnTo>
                  <a:pt x="2514153" y="618234"/>
                </a:lnTo>
                <a:lnTo>
                  <a:pt x="0" y="618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56330" y="5249454"/>
            <a:ext cx="1962255" cy="181508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62005" y="1096665"/>
            <a:ext cx="9368613" cy="12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7"/>
              </a:lnSpc>
            </a:pPr>
            <a:r>
              <a:rPr lang="en-US" sz="7700" spc="-7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BACKPROPAGATION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21700" y="2930087"/>
            <a:ext cx="6646192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000">
                <a:solidFill>
                  <a:srgbClr val="231F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Giả sử: Có 50 tầng, mỗi gradient ~ 0.1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21700" y="4471950"/>
            <a:ext cx="2315758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000">
                <a:solidFill>
                  <a:srgbClr val="231F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Sau 50 tầng: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226465"/>
            <a:ext cx="6817515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0"/>
              </a:lnSpc>
            </a:pPr>
            <a:r>
              <a:rPr lang="en-US" sz="5000" spc="-5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VANISHING GRADIENT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684</Words>
  <Application>Microsoft Office PowerPoint</Application>
  <PresentationFormat>Custom</PresentationFormat>
  <Paragraphs>103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Helvetica World</vt:lpstr>
      <vt:lpstr>Arimo</vt:lpstr>
      <vt:lpstr>Arial</vt:lpstr>
      <vt:lpstr>Calibri</vt:lpstr>
      <vt:lpstr>Helvetica World Bold</vt:lpstr>
      <vt:lpstr>Cormorant Garamond</vt:lpstr>
      <vt:lpstr>Questrial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Slide_ComputerVision</dc:title>
  <cp:lastModifiedBy>Nguyễn Tiến Dũng</cp:lastModifiedBy>
  <cp:revision>7</cp:revision>
  <dcterms:created xsi:type="dcterms:W3CDTF">2006-08-16T00:00:00Z</dcterms:created>
  <dcterms:modified xsi:type="dcterms:W3CDTF">2025-06-02T13:31:44Z</dcterms:modified>
  <dc:identifier>DAGjNnApJd8</dc:identifier>
</cp:coreProperties>
</file>